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17"/>
  </p:notesMasterIdLst>
  <p:sldIdLst>
    <p:sldId id="256" r:id="rId2"/>
    <p:sldId id="265" r:id="rId3"/>
    <p:sldId id="257" r:id="rId4"/>
    <p:sldId id="258" r:id="rId5"/>
    <p:sldId id="259" r:id="rId6"/>
    <p:sldId id="268" r:id="rId7"/>
    <p:sldId id="269" r:id="rId8"/>
    <p:sldId id="270" r:id="rId9"/>
    <p:sldId id="260" r:id="rId10"/>
    <p:sldId id="261" r:id="rId11"/>
    <p:sldId id="264" r:id="rId12"/>
    <p:sldId id="267" r:id="rId13"/>
    <p:sldId id="271" r:id="rId14"/>
    <p:sldId id="272" r:id="rId15"/>
    <p:sldId id="266"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4BC49C-444D-45CC-AC74-24BDF3F76D5E}" type="datetimeFigureOut">
              <a:rPr lang="en-US" smtClean="0"/>
              <a:t>12/1/2018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A1D175-76B4-46D1-8A2A-6D900245B03B}" type="slidenum">
              <a:rPr lang="en-US" smtClean="0"/>
              <a:t>‹#›</a:t>
            </a:fld>
            <a:endParaRPr lang="en-US"/>
          </a:p>
        </p:txBody>
      </p:sp>
    </p:spTree>
    <p:extLst>
      <p:ext uri="{BB962C8B-B14F-4D97-AF65-F5344CB8AC3E}">
        <p14:creationId xmlns:p14="http://schemas.microsoft.com/office/powerpoint/2010/main" val="11624425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A49A84BF-59FE-452C-8607-BAC65A1C2B38}" type="datetimeFigureOut">
              <a:rPr lang="en-US" smtClean="0"/>
              <a:t>12/1/2018</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CB67336B-A7A0-4F74-8D44-81A34C81BFD0}" type="slidenum">
              <a:rPr lang="en-US" smtClean="0"/>
              <a:t>‹#›</a:t>
            </a:fld>
            <a:endParaRPr lang="en-US"/>
          </a:p>
        </p:txBody>
      </p:sp>
    </p:spTree>
    <p:extLst>
      <p:ext uri="{BB962C8B-B14F-4D97-AF65-F5344CB8AC3E}">
        <p14:creationId xmlns:p14="http://schemas.microsoft.com/office/powerpoint/2010/main" val="1226072197"/>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49A84BF-59FE-452C-8607-BAC65A1C2B38}" type="datetimeFigureOut">
              <a:rPr lang="en-US" smtClean="0"/>
              <a:t>12/1/2018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67336B-A7A0-4F74-8D44-81A34C81BFD0}" type="slidenum">
              <a:rPr lang="en-US" smtClean="0"/>
              <a:t>‹#›</a:t>
            </a:fld>
            <a:endParaRPr lang="en-US"/>
          </a:p>
        </p:txBody>
      </p:sp>
    </p:spTree>
    <p:extLst>
      <p:ext uri="{BB962C8B-B14F-4D97-AF65-F5344CB8AC3E}">
        <p14:creationId xmlns:p14="http://schemas.microsoft.com/office/powerpoint/2010/main" val="16777166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49A84BF-59FE-452C-8607-BAC65A1C2B38}" type="datetimeFigureOut">
              <a:rPr lang="en-US" smtClean="0"/>
              <a:t>12/1/2018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67336B-A7A0-4F74-8D44-81A34C81BFD0}" type="slidenum">
              <a:rPr lang="en-US" smtClean="0"/>
              <a:t>‹#›</a:t>
            </a:fld>
            <a:endParaRPr lang="en-US"/>
          </a:p>
        </p:txBody>
      </p:sp>
    </p:spTree>
    <p:extLst>
      <p:ext uri="{BB962C8B-B14F-4D97-AF65-F5344CB8AC3E}">
        <p14:creationId xmlns:p14="http://schemas.microsoft.com/office/powerpoint/2010/main" val="39495642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49A84BF-59FE-452C-8607-BAC65A1C2B38}" type="datetimeFigureOut">
              <a:rPr lang="en-US" smtClean="0"/>
              <a:t>12/1/2018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67336B-A7A0-4F74-8D44-81A34C81BFD0}"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466697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49A84BF-59FE-452C-8607-BAC65A1C2B38}" type="datetimeFigureOut">
              <a:rPr lang="en-US" smtClean="0"/>
              <a:t>12/1/2018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67336B-A7A0-4F74-8D44-81A34C81BFD0}" type="slidenum">
              <a:rPr lang="en-US" smtClean="0"/>
              <a:t>‹#›</a:t>
            </a:fld>
            <a:endParaRPr lang="en-US"/>
          </a:p>
        </p:txBody>
      </p:sp>
    </p:spTree>
    <p:extLst>
      <p:ext uri="{BB962C8B-B14F-4D97-AF65-F5344CB8AC3E}">
        <p14:creationId xmlns:p14="http://schemas.microsoft.com/office/powerpoint/2010/main" val="7300328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A49A84BF-59FE-452C-8607-BAC65A1C2B38}" type="datetimeFigureOut">
              <a:rPr lang="en-US" smtClean="0"/>
              <a:t>12/1/2018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B67336B-A7A0-4F74-8D44-81A34C81BFD0}" type="slidenum">
              <a:rPr lang="en-US" smtClean="0"/>
              <a:t>‹#›</a:t>
            </a:fld>
            <a:endParaRPr lang="en-US"/>
          </a:p>
        </p:txBody>
      </p:sp>
    </p:spTree>
    <p:extLst>
      <p:ext uri="{BB962C8B-B14F-4D97-AF65-F5344CB8AC3E}">
        <p14:creationId xmlns:p14="http://schemas.microsoft.com/office/powerpoint/2010/main" val="42399723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A49A84BF-59FE-452C-8607-BAC65A1C2B38}" type="datetimeFigureOut">
              <a:rPr lang="en-US" smtClean="0"/>
              <a:t>12/1/2018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B67336B-A7A0-4F74-8D44-81A34C81BFD0}" type="slidenum">
              <a:rPr lang="en-US" smtClean="0"/>
              <a:t>‹#›</a:t>
            </a:fld>
            <a:endParaRPr lang="en-US"/>
          </a:p>
        </p:txBody>
      </p:sp>
    </p:spTree>
    <p:extLst>
      <p:ext uri="{BB962C8B-B14F-4D97-AF65-F5344CB8AC3E}">
        <p14:creationId xmlns:p14="http://schemas.microsoft.com/office/powerpoint/2010/main" val="40621072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9A84BF-59FE-452C-8607-BAC65A1C2B38}" type="datetimeFigureOut">
              <a:rPr lang="en-US" smtClean="0"/>
              <a:t>12/1/2018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67336B-A7A0-4F74-8D44-81A34C81BFD0}" type="slidenum">
              <a:rPr lang="en-US" smtClean="0"/>
              <a:t>‹#›</a:t>
            </a:fld>
            <a:endParaRPr lang="en-US"/>
          </a:p>
        </p:txBody>
      </p:sp>
    </p:spTree>
    <p:extLst>
      <p:ext uri="{BB962C8B-B14F-4D97-AF65-F5344CB8AC3E}">
        <p14:creationId xmlns:p14="http://schemas.microsoft.com/office/powerpoint/2010/main" val="27633635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9A84BF-59FE-452C-8607-BAC65A1C2B38}" type="datetimeFigureOut">
              <a:rPr lang="en-US" smtClean="0"/>
              <a:t>12/1/2018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67336B-A7A0-4F74-8D44-81A34C81BFD0}" type="slidenum">
              <a:rPr lang="en-US" smtClean="0"/>
              <a:t>‹#›</a:t>
            </a:fld>
            <a:endParaRPr lang="en-US"/>
          </a:p>
        </p:txBody>
      </p:sp>
    </p:spTree>
    <p:extLst>
      <p:ext uri="{BB962C8B-B14F-4D97-AF65-F5344CB8AC3E}">
        <p14:creationId xmlns:p14="http://schemas.microsoft.com/office/powerpoint/2010/main" val="40048817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9A84BF-59FE-452C-8607-BAC65A1C2B38}" type="datetimeFigureOut">
              <a:rPr lang="en-US" smtClean="0"/>
              <a:t>12/1/2018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67336B-A7A0-4F74-8D44-81A34C81BFD0}" type="slidenum">
              <a:rPr lang="en-US" smtClean="0"/>
              <a:t>‹#›</a:t>
            </a:fld>
            <a:endParaRPr lang="en-US"/>
          </a:p>
        </p:txBody>
      </p:sp>
    </p:spTree>
    <p:extLst>
      <p:ext uri="{BB962C8B-B14F-4D97-AF65-F5344CB8AC3E}">
        <p14:creationId xmlns:p14="http://schemas.microsoft.com/office/powerpoint/2010/main" val="4859934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49A84BF-59FE-452C-8607-BAC65A1C2B38}" type="datetimeFigureOut">
              <a:rPr lang="en-US" smtClean="0"/>
              <a:t>12/1/2018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67336B-A7A0-4F74-8D44-81A34C81BFD0}" type="slidenum">
              <a:rPr lang="en-US" smtClean="0"/>
              <a:t>‹#›</a:t>
            </a:fld>
            <a:endParaRPr lang="en-US"/>
          </a:p>
        </p:txBody>
      </p:sp>
    </p:spTree>
    <p:extLst>
      <p:ext uri="{BB962C8B-B14F-4D97-AF65-F5344CB8AC3E}">
        <p14:creationId xmlns:p14="http://schemas.microsoft.com/office/powerpoint/2010/main" val="41556730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49A84BF-59FE-452C-8607-BAC65A1C2B38}" type="datetimeFigureOut">
              <a:rPr lang="en-US" smtClean="0"/>
              <a:t>12/1/2018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67336B-A7A0-4F74-8D44-81A34C81BFD0}" type="slidenum">
              <a:rPr lang="en-US" smtClean="0"/>
              <a:t>‹#›</a:t>
            </a:fld>
            <a:endParaRPr lang="en-US"/>
          </a:p>
        </p:txBody>
      </p:sp>
    </p:spTree>
    <p:extLst>
      <p:ext uri="{BB962C8B-B14F-4D97-AF65-F5344CB8AC3E}">
        <p14:creationId xmlns:p14="http://schemas.microsoft.com/office/powerpoint/2010/main" val="27406582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49A84BF-59FE-452C-8607-BAC65A1C2B38}" type="datetimeFigureOut">
              <a:rPr lang="en-US" smtClean="0"/>
              <a:t>12/1/2018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B67336B-A7A0-4F74-8D44-81A34C81BFD0}" type="slidenum">
              <a:rPr lang="en-US" smtClean="0"/>
              <a:t>‹#›</a:t>
            </a:fld>
            <a:endParaRPr lang="en-US"/>
          </a:p>
        </p:txBody>
      </p:sp>
    </p:spTree>
    <p:extLst>
      <p:ext uri="{BB962C8B-B14F-4D97-AF65-F5344CB8AC3E}">
        <p14:creationId xmlns:p14="http://schemas.microsoft.com/office/powerpoint/2010/main" val="7953353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49A84BF-59FE-452C-8607-BAC65A1C2B38}" type="datetimeFigureOut">
              <a:rPr lang="en-US" smtClean="0"/>
              <a:t>12/1/2018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B67336B-A7A0-4F74-8D44-81A34C81BFD0}" type="slidenum">
              <a:rPr lang="en-US" smtClean="0"/>
              <a:t>‹#›</a:t>
            </a:fld>
            <a:endParaRPr lang="en-US"/>
          </a:p>
        </p:txBody>
      </p:sp>
    </p:spTree>
    <p:extLst>
      <p:ext uri="{BB962C8B-B14F-4D97-AF65-F5344CB8AC3E}">
        <p14:creationId xmlns:p14="http://schemas.microsoft.com/office/powerpoint/2010/main" val="38017892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49A84BF-59FE-452C-8607-BAC65A1C2B38}" type="datetimeFigureOut">
              <a:rPr lang="en-US" smtClean="0"/>
              <a:t>12/1/2018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B67336B-A7A0-4F74-8D44-81A34C81BFD0}" type="slidenum">
              <a:rPr lang="en-US" smtClean="0"/>
              <a:t>‹#›</a:t>
            </a:fld>
            <a:endParaRPr lang="en-US"/>
          </a:p>
        </p:txBody>
      </p:sp>
    </p:spTree>
    <p:extLst>
      <p:ext uri="{BB962C8B-B14F-4D97-AF65-F5344CB8AC3E}">
        <p14:creationId xmlns:p14="http://schemas.microsoft.com/office/powerpoint/2010/main" val="2633762796"/>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49A84BF-59FE-452C-8607-BAC65A1C2B38}" type="datetimeFigureOut">
              <a:rPr lang="en-US" smtClean="0"/>
              <a:t>12/1/2018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67336B-A7A0-4F74-8D44-81A34C81BFD0}" type="slidenum">
              <a:rPr lang="en-US" smtClean="0"/>
              <a:t>‹#›</a:t>
            </a:fld>
            <a:endParaRPr lang="en-US"/>
          </a:p>
        </p:txBody>
      </p:sp>
    </p:spTree>
    <p:extLst>
      <p:ext uri="{BB962C8B-B14F-4D97-AF65-F5344CB8AC3E}">
        <p14:creationId xmlns:p14="http://schemas.microsoft.com/office/powerpoint/2010/main" val="3437096654"/>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49A84BF-59FE-452C-8607-BAC65A1C2B38}" type="datetimeFigureOut">
              <a:rPr lang="en-US" smtClean="0"/>
              <a:t>12/1/2018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67336B-A7A0-4F74-8D44-81A34C81BFD0}" type="slidenum">
              <a:rPr lang="en-US" smtClean="0"/>
              <a:t>‹#›</a:t>
            </a:fld>
            <a:endParaRPr lang="en-US"/>
          </a:p>
        </p:txBody>
      </p:sp>
    </p:spTree>
    <p:extLst>
      <p:ext uri="{BB962C8B-B14F-4D97-AF65-F5344CB8AC3E}">
        <p14:creationId xmlns:p14="http://schemas.microsoft.com/office/powerpoint/2010/main" val="29468715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49A84BF-59FE-452C-8607-BAC65A1C2B38}" type="datetimeFigureOut">
              <a:rPr lang="en-US" smtClean="0"/>
              <a:t>12/1/2018</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B67336B-A7A0-4F74-8D44-81A34C81BFD0}" type="slidenum">
              <a:rPr lang="en-US" smtClean="0"/>
              <a:t>‹#›</a:t>
            </a:fld>
            <a:endParaRPr lang="en-US"/>
          </a:p>
        </p:txBody>
      </p:sp>
    </p:spTree>
    <p:extLst>
      <p:ext uri="{BB962C8B-B14F-4D97-AF65-F5344CB8AC3E}">
        <p14:creationId xmlns:p14="http://schemas.microsoft.com/office/powerpoint/2010/main" val="3506920166"/>
      </p:ext>
    </p:extLst>
  </p:cSld>
  <p:clrMap bg1="dk1" tx1="lt1" bg2="dk2" tx2="lt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01096-55E0-48A5-87F8-B6B53FC311F8}"/>
              </a:ext>
            </a:extLst>
          </p:cNvPr>
          <p:cNvSpPr>
            <a:spLocks noGrp="1"/>
          </p:cNvSpPr>
          <p:nvPr>
            <p:ph type="ctrTitle"/>
          </p:nvPr>
        </p:nvSpPr>
        <p:spPr/>
        <p:txBody>
          <a:bodyPr/>
          <a:lstStyle/>
          <a:p>
            <a:pPr algn="ctr"/>
            <a:r>
              <a:rPr lang="en-US" dirty="0"/>
              <a:t>Plant species identification using computer vision</a:t>
            </a:r>
          </a:p>
        </p:txBody>
      </p:sp>
      <p:sp>
        <p:nvSpPr>
          <p:cNvPr id="3" name="Subtitle 2">
            <a:extLst>
              <a:ext uri="{FF2B5EF4-FFF2-40B4-BE49-F238E27FC236}">
                <a16:creationId xmlns:a16="http://schemas.microsoft.com/office/drawing/2014/main" id="{2E914C7D-6215-40D2-89C9-9E3D9EF368E6}"/>
              </a:ext>
            </a:extLst>
          </p:cNvPr>
          <p:cNvSpPr>
            <a:spLocks noGrp="1"/>
          </p:cNvSpPr>
          <p:nvPr>
            <p:ph type="subTitle" idx="1"/>
          </p:nvPr>
        </p:nvSpPr>
        <p:spPr>
          <a:xfrm>
            <a:off x="1876424" y="3869634"/>
            <a:ext cx="8791575" cy="1388165"/>
          </a:xfrm>
        </p:spPr>
        <p:txBody>
          <a:bodyPr/>
          <a:lstStyle/>
          <a:p>
            <a:pPr algn="ctr"/>
            <a:r>
              <a:rPr lang="en-US" dirty="0"/>
              <a:t>Data Science capstone, fall 2018</a:t>
            </a:r>
          </a:p>
          <a:p>
            <a:pPr algn="ctr"/>
            <a:r>
              <a:rPr lang="en-US" dirty="0"/>
              <a:t>Jack Crum</a:t>
            </a:r>
          </a:p>
        </p:txBody>
      </p:sp>
    </p:spTree>
    <p:extLst>
      <p:ext uri="{BB962C8B-B14F-4D97-AF65-F5344CB8AC3E}">
        <p14:creationId xmlns:p14="http://schemas.microsoft.com/office/powerpoint/2010/main" val="6635755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9DCDB-B75B-4E63-819D-436B7B95A548}"/>
              </a:ext>
            </a:extLst>
          </p:cNvPr>
          <p:cNvSpPr>
            <a:spLocks noGrp="1"/>
          </p:cNvSpPr>
          <p:nvPr>
            <p:ph type="title"/>
          </p:nvPr>
        </p:nvSpPr>
        <p:spPr>
          <a:xfrm>
            <a:off x="917713" y="254468"/>
            <a:ext cx="9905998" cy="971743"/>
          </a:xfrm>
        </p:spPr>
        <p:txBody>
          <a:bodyPr/>
          <a:lstStyle/>
          <a:p>
            <a:r>
              <a:rPr lang="en-US" dirty="0"/>
              <a:t>Neural Networks</a:t>
            </a:r>
          </a:p>
        </p:txBody>
      </p:sp>
      <p:sp>
        <p:nvSpPr>
          <p:cNvPr id="3" name="Content Placeholder 2">
            <a:extLst>
              <a:ext uri="{FF2B5EF4-FFF2-40B4-BE49-F238E27FC236}">
                <a16:creationId xmlns:a16="http://schemas.microsoft.com/office/drawing/2014/main" id="{23B497CA-4153-42FB-80E4-1BF837161197}"/>
              </a:ext>
            </a:extLst>
          </p:cNvPr>
          <p:cNvSpPr>
            <a:spLocks noGrp="1"/>
          </p:cNvSpPr>
          <p:nvPr>
            <p:ph idx="1"/>
          </p:nvPr>
        </p:nvSpPr>
        <p:spPr>
          <a:xfrm>
            <a:off x="636104" y="1099929"/>
            <a:ext cx="4585253" cy="5503603"/>
          </a:xfrm>
        </p:spPr>
        <p:txBody>
          <a:bodyPr>
            <a:normAutofit fontScale="92500" lnSpcReduction="20000"/>
          </a:bodyPr>
          <a:lstStyle/>
          <a:p>
            <a:r>
              <a:rPr lang="en-US" dirty="0"/>
              <a:t>Convolutional Neural Network</a:t>
            </a:r>
          </a:p>
          <a:p>
            <a:pPr lvl="1"/>
            <a:r>
              <a:rPr lang="en-US" dirty="0"/>
              <a:t>Convolutional Layers</a:t>
            </a:r>
          </a:p>
          <a:p>
            <a:pPr lvl="2"/>
            <a:r>
              <a:rPr lang="en-US" dirty="0"/>
              <a:t>Stride over image with various number of weight matrices to detect edges and patterns </a:t>
            </a:r>
          </a:p>
          <a:p>
            <a:pPr lvl="1"/>
            <a:r>
              <a:rPr lang="en-US" dirty="0"/>
              <a:t>Activation</a:t>
            </a:r>
          </a:p>
          <a:p>
            <a:pPr lvl="2"/>
            <a:r>
              <a:rPr lang="en-US" dirty="0"/>
              <a:t>ReLU (</a:t>
            </a:r>
          </a:p>
          <a:p>
            <a:pPr lvl="1"/>
            <a:r>
              <a:rPr lang="en-US" dirty="0"/>
              <a:t>Max Pooling Layers</a:t>
            </a:r>
          </a:p>
          <a:p>
            <a:pPr lvl="2"/>
            <a:r>
              <a:rPr lang="en-US" dirty="0"/>
              <a:t>Shrink images based on maximum value in kernel</a:t>
            </a:r>
          </a:p>
          <a:p>
            <a:pPr lvl="1"/>
            <a:r>
              <a:rPr lang="en-US" dirty="0"/>
              <a:t>Flatten</a:t>
            </a:r>
          </a:p>
          <a:p>
            <a:pPr lvl="2"/>
            <a:r>
              <a:rPr lang="en-US" dirty="0"/>
              <a:t>Flatten into 1d array</a:t>
            </a:r>
          </a:p>
          <a:p>
            <a:pPr lvl="1"/>
            <a:r>
              <a:rPr lang="en-US" dirty="0"/>
              <a:t>Fully Connected Layer</a:t>
            </a:r>
          </a:p>
          <a:p>
            <a:pPr lvl="2"/>
            <a:r>
              <a:rPr lang="en-US" dirty="0"/>
              <a:t>Fully connected layer</a:t>
            </a:r>
          </a:p>
          <a:p>
            <a:pPr lvl="1"/>
            <a:r>
              <a:rPr lang="en-US" dirty="0"/>
              <a:t>Softmax Output</a:t>
            </a:r>
          </a:p>
          <a:p>
            <a:pPr lvl="2"/>
            <a:r>
              <a:rPr lang="en-US" dirty="0"/>
              <a:t>Class probability</a:t>
            </a:r>
          </a:p>
        </p:txBody>
      </p:sp>
      <p:pic>
        <p:nvPicPr>
          <p:cNvPr id="4098" name="Picture 2" descr="Image result for convolutional neural network">
            <a:extLst>
              <a:ext uri="{FF2B5EF4-FFF2-40B4-BE49-F238E27FC236}">
                <a16:creationId xmlns:a16="http://schemas.microsoft.com/office/drawing/2014/main" id="{873D886A-2990-4D4D-B258-DDE4CF1C4D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16388" y="971867"/>
            <a:ext cx="6589643" cy="22240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94157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DED7C-94F0-4989-8BEC-94A7C8671C34}"/>
              </a:ext>
            </a:extLst>
          </p:cNvPr>
          <p:cNvSpPr>
            <a:spLocks noGrp="1"/>
          </p:cNvSpPr>
          <p:nvPr>
            <p:ph type="title"/>
          </p:nvPr>
        </p:nvSpPr>
        <p:spPr>
          <a:xfrm>
            <a:off x="172279" y="618518"/>
            <a:ext cx="6292782" cy="1478570"/>
          </a:xfrm>
        </p:spPr>
        <p:txBody>
          <a:bodyPr/>
          <a:lstStyle/>
          <a:p>
            <a:pPr algn="ctr"/>
            <a:r>
              <a:rPr lang="en-US" dirty="0"/>
              <a:t>Initial CNN Results</a:t>
            </a:r>
          </a:p>
        </p:txBody>
      </p:sp>
      <p:pic>
        <p:nvPicPr>
          <p:cNvPr id="15" name="Picture 14">
            <a:extLst>
              <a:ext uri="{FF2B5EF4-FFF2-40B4-BE49-F238E27FC236}">
                <a16:creationId xmlns:a16="http://schemas.microsoft.com/office/drawing/2014/main" id="{0AB56702-48B5-460B-910C-E9B0E728C9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16095" y="173384"/>
            <a:ext cx="5299326" cy="6511231"/>
          </a:xfrm>
          <a:prstGeom prst="rect">
            <a:avLst/>
          </a:prstGeom>
        </p:spPr>
      </p:pic>
      <p:pic>
        <p:nvPicPr>
          <p:cNvPr id="19" name="Content Placeholder 18">
            <a:extLst>
              <a:ext uri="{FF2B5EF4-FFF2-40B4-BE49-F238E27FC236}">
                <a16:creationId xmlns:a16="http://schemas.microsoft.com/office/drawing/2014/main" id="{3900786A-C2DF-45A0-ACC4-BE0FA7EC557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74683" y="4412744"/>
            <a:ext cx="6141747" cy="1478569"/>
          </a:xfrm>
        </p:spPr>
      </p:pic>
      <p:sp>
        <p:nvSpPr>
          <p:cNvPr id="20" name="Content Placeholder 2">
            <a:extLst>
              <a:ext uri="{FF2B5EF4-FFF2-40B4-BE49-F238E27FC236}">
                <a16:creationId xmlns:a16="http://schemas.microsoft.com/office/drawing/2014/main" id="{5585B74D-310F-477C-9A97-F732E4BBFBEF}"/>
              </a:ext>
            </a:extLst>
          </p:cNvPr>
          <p:cNvSpPr txBox="1">
            <a:spLocks/>
          </p:cNvSpPr>
          <p:nvPr/>
        </p:nvSpPr>
        <p:spPr>
          <a:xfrm>
            <a:off x="450376" y="1705971"/>
            <a:ext cx="5990363" cy="2315658"/>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dirty="0"/>
              <a:t>14 layers CNN with 8 convolutions</a:t>
            </a:r>
          </a:p>
          <a:p>
            <a:r>
              <a:rPr lang="en-US" dirty="0"/>
              <a:t>80-81% training and validation accuracy after 3 epochs</a:t>
            </a:r>
          </a:p>
          <a:p>
            <a:r>
              <a:rPr lang="en-US" dirty="0"/>
              <a:t>Long training time (~26 minutes per epoch)</a:t>
            </a:r>
          </a:p>
          <a:p>
            <a:endParaRPr lang="en-US" dirty="0"/>
          </a:p>
        </p:txBody>
      </p:sp>
    </p:spTree>
    <p:extLst>
      <p:ext uri="{BB962C8B-B14F-4D97-AF65-F5344CB8AC3E}">
        <p14:creationId xmlns:p14="http://schemas.microsoft.com/office/powerpoint/2010/main" val="9472375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9A2FC-3237-41DB-8BE5-B3D367FF4BEA}"/>
              </a:ext>
            </a:extLst>
          </p:cNvPr>
          <p:cNvSpPr>
            <a:spLocks noGrp="1"/>
          </p:cNvSpPr>
          <p:nvPr>
            <p:ph type="title"/>
          </p:nvPr>
        </p:nvSpPr>
        <p:spPr>
          <a:xfrm>
            <a:off x="1192696" y="141440"/>
            <a:ext cx="9223513" cy="1276543"/>
          </a:xfrm>
        </p:spPr>
        <p:txBody>
          <a:bodyPr/>
          <a:lstStyle/>
          <a:p>
            <a:r>
              <a:rPr lang="en-US" dirty="0"/>
              <a:t>Network architecture: Layers</a:t>
            </a:r>
          </a:p>
        </p:txBody>
      </p:sp>
      <p:pic>
        <p:nvPicPr>
          <p:cNvPr id="19" name="Content Placeholder 18">
            <a:extLst>
              <a:ext uri="{FF2B5EF4-FFF2-40B4-BE49-F238E27FC236}">
                <a16:creationId xmlns:a16="http://schemas.microsoft.com/office/drawing/2014/main" id="{0F71708C-9872-442D-AA31-B6E82AE714E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28267" y="1182236"/>
            <a:ext cx="3952456" cy="2620697"/>
          </a:xfrm>
          <a:prstGeom prst="snip2DiagRect">
            <a:avLst>
              <a:gd name="adj1" fmla="val 0"/>
              <a:gd name="adj2" fmla="val 0"/>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21" name="Picture 20">
            <a:extLst>
              <a:ext uri="{FF2B5EF4-FFF2-40B4-BE49-F238E27FC236}">
                <a16:creationId xmlns:a16="http://schemas.microsoft.com/office/drawing/2014/main" id="{E9174070-E81F-418B-8D74-205B63DB88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83999" y="1182236"/>
            <a:ext cx="3902764" cy="2620698"/>
          </a:xfrm>
          <a:prstGeom prst="snip2DiagRect">
            <a:avLst>
              <a:gd name="adj1" fmla="val 0"/>
              <a:gd name="adj2" fmla="val 0"/>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23" name="Picture 22">
            <a:extLst>
              <a:ext uri="{FF2B5EF4-FFF2-40B4-BE49-F238E27FC236}">
                <a16:creationId xmlns:a16="http://schemas.microsoft.com/office/drawing/2014/main" id="{A25A652E-75F7-43EC-A43B-B3A7965171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28267" y="4022829"/>
            <a:ext cx="3946756" cy="2620697"/>
          </a:xfrm>
          <a:prstGeom prst="snip2DiagRect">
            <a:avLst>
              <a:gd name="adj1" fmla="val 0"/>
              <a:gd name="adj2" fmla="val 0"/>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25" name="Picture 24">
            <a:extLst>
              <a:ext uri="{FF2B5EF4-FFF2-40B4-BE49-F238E27FC236}">
                <a16:creationId xmlns:a16="http://schemas.microsoft.com/office/drawing/2014/main" id="{EA81EC25-A866-44A5-8A48-3E6586356F7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83998" y="4022829"/>
            <a:ext cx="3902764" cy="2620697"/>
          </a:xfrm>
          <a:prstGeom prst="snip2DiagRect">
            <a:avLst>
              <a:gd name="adj1" fmla="val 0"/>
              <a:gd name="adj2" fmla="val 0"/>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26" name="TextBox 25">
            <a:extLst>
              <a:ext uri="{FF2B5EF4-FFF2-40B4-BE49-F238E27FC236}">
                <a16:creationId xmlns:a16="http://schemas.microsoft.com/office/drawing/2014/main" id="{6E5BFBD8-329C-4076-AEC8-FAEFF65F9B90}"/>
              </a:ext>
            </a:extLst>
          </p:cNvPr>
          <p:cNvSpPr txBox="1"/>
          <p:nvPr/>
        </p:nvSpPr>
        <p:spPr>
          <a:xfrm>
            <a:off x="786144" y="1417983"/>
            <a:ext cx="3033149" cy="5078313"/>
          </a:xfrm>
          <a:prstGeom prst="rect">
            <a:avLst/>
          </a:prstGeom>
          <a:noFill/>
        </p:spPr>
        <p:txBody>
          <a:bodyPr wrap="square" rtlCol="0">
            <a:spAutoFit/>
          </a:bodyPr>
          <a:lstStyle/>
          <a:p>
            <a:pPr marL="285750" indent="-285750">
              <a:buFont typeface="Arial" panose="020B0604020202020204" pitchFamily="34" charset="0"/>
              <a:buChar char="•"/>
            </a:pPr>
            <a:r>
              <a:rPr lang="en-US" dirty="0"/>
              <a:t>Conv Block:</a:t>
            </a:r>
          </a:p>
          <a:p>
            <a:pPr marL="742950" lvl="1" indent="-285750">
              <a:buFont typeface="Arial" panose="020B0604020202020204" pitchFamily="34" charset="0"/>
              <a:buChar char="•"/>
            </a:pPr>
            <a:r>
              <a:rPr lang="en-US" dirty="0"/>
              <a:t>1 Convolution Layer</a:t>
            </a:r>
          </a:p>
          <a:p>
            <a:pPr marL="1200150" lvl="2" indent="-285750">
              <a:buFont typeface="Arial" panose="020B0604020202020204" pitchFamily="34" charset="0"/>
              <a:buChar char="•"/>
            </a:pPr>
            <a:r>
              <a:rPr lang="en-US" dirty="0"/>
              <a:t>32 Feature Maps</a:t>
            </a:r>
          </a:p>
          <a:p>
            <a:pPr marL="1200150" lvl="2" indent="-285750">
              <a:buFont typeface="Arial" panose="020B0604020202020204" pitchFamily="34" charset="0"/>
              <a:buChar char="•"/>
            </a:pPr>
            <a:r>
              <a:rPr lang="en-US" dirty="0"/>
              <a:t>5x5, 3x3 Kernels</a:t>
            </a:r>
          </a:p>
          <a:p>
            <a:pPr marL="742950" lvl="1" indent="-285750">
              <a:buFont typeface="Arial" panose="020B0604020202020204" pitchFamily="34" charset="0"/>
              <a:buChar char="•"/>
            </a:pPr>
            <a:r>
              <a:rPr lang="en-US" dirty="0"/>
              <a:t>Batch Normalization</a:t>
            </a:r>
          </a:p>
          <a:p>
            <a:pPr marL="742950" lvl="1" indent="-285750">
              <a:buFont typeface="Arial" panose="020B0604020202020204" pitchFamily="34" charset="0"/>
              <a:buChar char="•"/>
            </a:pPr>
            <a:r>
              <a:rPr lang="en-US" dirty="0" err="1"/>
              <a:t>ReLU</a:t>
            </a:r>
            <a:r>
              <a:rPr lang="en-US" dirty="0"/>
              <a:t> Activation</a:t>
            </a:r>
          </a:p>
          <a:p>
            <a:pPr marL="742950" lvl="1" indent="-285750">
              <a:buFont typeface="Arial" panose="020B0604020202020204" pitchFamily="34" charset="0"/>
              <a:buChar char="•"/>
            </a:pPr>
            <a:r>
              <a:rPr lang="en-US" dirty="0"/>
              <a:t>Max Pool (2x2)</a:t>
            </a:r>
          </a:p>
          <a:p>
            <a:pPr marL="742950" lvl="1"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Architecture:</a:t>
            </a:r>
          </a:p>
          <a:p>
            <a:pPr marL="742950" lvl="1" indent="-285750">
              <a:buFont typeface="Arial" panose="020B0604020202020204" pitchFamily="34" charset="0"/>
              <a:buChar char="•"/>
            </a:pPr>
            <a:r>
              <a:rPr lang="en-US" dirty="0"/>
              <a:t>Conv Blocks</a:t>
            </a:r>
          </a:p>
          <a:p>
            <a:pPr marL="742950" lvl="1" indent="-285750">
              <a:buFont typeface="Arial" panose="020B0604020202020204" pitchFamily="34" charset="0"/>
              <a:buChar char="•"/>
            </a:pPr>
            <a:r>
              <a:rPr lang="en-US" dirty="0"/>
              <a:t>Flatten Layer</a:t>
            </a:r>
          </a:p>
          <a:p>
            <a:pPr marL="742950" lvl="1" indent="-285750">
              <a:buFont typeface="Arial" panose="020B0604020202020204" pitchFamily="34" charset="0"/>
              <a:buChar char="•"/>
            </a:pPr>
            <a:r>
              <a:rPr lang="en-US" dirty="0"/>
              <a:t>FC1 Layer (128x1)</a:t>
            </a:r>
          </a:p>
          <a:p>
            <a:pPr marL="742950" lvl="1" indent="-285750">
              <a:buFont typeface="Arial" panose="020B0604020202020204" pitchFamily="34" charset="0"/>
              <a:buChar char="•"/>
            </a:pPr>
            <a:r>
              <a:rPr lang="en-US" dirty="0"/>
              <a:t>Dropout(0.5)</a:t>
            </a:r>
          </a:p>
          <a:p>
            <a:pPr marL="742950" lvl="1" indent="-285750">
              <a:buFont typeface="Arial" panose="020B0604020202020204" pitchFamily="34" charset="0"/>
              <a:buChar char="•"/>
            </a:pPr>
            <a:r>
              <a:rPr lang="en-US" dirty="0"/>
              <a:t>FC2 Layer (12x1)</a:t>
            </a:r>
          </a:p>
          <a:p>
            <a:pPr marL="742950" lvl="1" indent="-285750">
              <a:buFont typeface="Arial" panose="020B0604020202020204" pitchFamily="34" charset="0"/>
              <a:buChar char="•"/>
            </a:pPr>
            <a:r>
              <a:rPr lang="en-US" dirty="0"/>
              <a:t>Dropout(0.1)</a:t>
            </a:r>
          </a:p>
          <a:p>
            <a:pPr marL="742950" lvl="1" indent="-285750">
              <a:buFont typeface="Arial" panose="020B0604020202020204" pitchFamily="34" charset="0"/>
              <a:buChar char="•"/>
            </a:pPr>
            <a:r>
              <a:rPr lang="en-US" dirty="0" err="1"/>
              <a:t>Softmax</a:t>
            </a:r>
            <a:r>
              <a:rPr lang="en-US" dirty="0"/>
              <a:t> Activation</a:t>
            </a:r>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p:txBody>
      </p:sp>
    </p:spTree>
    <p:extLst>
      <p:ext uri="{BB962C8B-B14F-4D97-AF65-F5344CB8AC3E}">
        <p14:creationId xmlns:p14="http://schemas.microsoft.com/office/powerpoint/2010/main" val="16725369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FB4D4-8399-4944-8EF5-25C45608D29C}"/>
              </a:ext>
            </a:extLst>
          </p:cNvPr>
          <p:cNvSpPr>
            <a:spLocks noGrp="1"/>
          </p:cNvSpPr>
          <p:nvPr>
            <p:ph type="title"/>
          </p:nvPr>
        </p:nvSpPr>
        <p:spPr>
          <a:xfrm>
            <a:off x="1035395" y="154692"/>
            <a:ext cx="9905998" cy="1478570"/>
          </a:xfrm>
        </p:spPr>
        <p:txBody>
          <a:bodyPr/>
          <a:lstStyle/>
          <a:p>
            <a:r>
              <a:rPr lang="en-US" dirty="0"/>
              <a:t>Network architecture: Optimizer</a:t>
            </a:r>
          </a:p>
        </p:txBody>
      </p:sp>
      <p:pic>
        <p:nvPicPr>
          <p:cNvPr id="5" name="Content Placeholder 4">
            <a:extLst>
              <a:ext uri="{FF2B5EF4-FFF2-40B4-BE49-F238E27FC236}">
                <a16:creationId xmlns:a16="http://schemas.microsoft.com/office/drawing/2014/main" id="{3D53BD1E-EE38-4AD0-9634-72B2321656B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190758" y="1250778"/>
            <a:ext cx="4535690" cy="2604059"/>
          </a:xfrm>
          <a:prstGeom prst="snip2DiagRect">
            <a:avLst>
              <a:gd name="adj1" fmla="val 0"/>
              <a:gd name="adj2" fmla="val 0"/>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7" name="Picture 6">
            <a:extLst>
              <a:ext uri="{FF2B5EF4-FFF2-40B4-BE49-F238E27FC236}">
                <a16:creationId xmlns:a16="http://schemas.microsoft.com/office/drawing/2014/main" id="{4A905573-8256-46D8-894F-69ADEFB129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90758" y="4099249"/>
            <a:ext cx="4535690" cy="2604059"/>
          </a:xfrm>
          <a:prstGeom prst="snip2DiagRect">
            <a:avLst>
              <a:gd name="adj1" fmla="val 0"/>
              <a:gd name="adj2" fmla="val 0"/>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8" name="TextBox 7">
            <a:extLst>
              <a:ext uri="{FF2B5EF4-FFF2-40B4-BE49-F238E27FC236}">
                <a16:creationId xmlns:a16="http://schemas.microsoft.com/office/drawing/2014/main" id="{5B304F6E-4957-4F41-90EC-3FFDE6D1B9AF}"/>
              </a:ext>
            </a:extLst>
          </p:cNvPr>
          <p:cNvSpPr txBox="1"/>
          <p:nvPr/>
        </p:nvSpPr>
        <p:spPr>
          <a:xfrm>
            <a:off x="622852" y="1269514"/>
            <a:ext cx="6361044" cy="3693319"/>
          </a:xfrm>
          <a:prstGeom prst="rect">
            <a:avLst/>
          </a:prstGeom>
          <a:noFill/>
        </p:spPr>
        <p:txBody>
          <a:bodyPr wrap="square" rtlCol="0">
            <a:spAutoFit/>
          </a:bodyPr>
          <a:lstStyle/>
          <a:p>
            <a:pPr marL="285750" indent="-285750">
              <a:buFont typeface="Arial" panose="020B0604020202020204" pitchFamily="34" charset="0"/>
              <a:buChar char="•"/>
            </a:pPr>
            <a:r>
              <a:rPr lang="en-US" dirty="0"/>
              <a:t>Adam</a:t>
            </a:r>
          </a:p>
          <a:p>
            <a:pPr marL="742950" lvl="1" indent="-285750">
              <a:buFont typeface="Arial" panose="020B0604020202020204" pitchFamily="34" charset="0"/>
              <a:buChar char="•"/>
            </a:pPr>
            <a:r>
              <a:rPr lang="en-US" dirty="0"/>
              <a:t>Adaptive Moment Estimation</a:t>
            </a:r>
          </a:p>
          <a:p>
            <a:pPr marL="742950" lvl="1" indent="-285750">
              <a:buFont typeface="Arial" panose="020B0604020202020204" pitchFamily="34" charset="0"/>
              <a:buChar char="•"/>
            </a:pPr>
            <a:r>
              <a:rPr lang="en-US" dirty="0"/>
              <a:t>Combines advantages of </a:t>
            </a:r>
            <a:r>
              <a:rPr lang="en-US" dirty="0" err="1"/>
              <a:t>AdaGrad</a:t>
            </a:r>
            <a:r>
              <a:rPr lang="en-US" dirty="0"/>
              <a:t> and </a:t>
            </a:r>
            <a:r>
              <a:rPr lang="en-US" dirty="0" err="1"/>
              <a:t>RMSProp</a:t>
            </a:r>
            <a:endParaRPr lang="en-US" dirty="0"/>
          </a:p>
          <a:p>
            <a:pPr marL="742950" lvl="1" indent="-285750">
              <a:buFont typeface="Arial" panose="020B0604020202020204" pitchFamily="34" charset="0"/>
              <a:buChar char="•"/>
            </a:pPr>
            <a:r>
              <a:rPr lang="en-US" dirty="0"/>
              <a:t>Makes use of the average of the second moments of the gradients (the uncentered variance)</a:t>
            </a:r>
          </a:p>
          <a:p>
            <a:pPr marL="742950" lvl="1" indent="-285750">
              <a:buFont typeface="Arial" panose="020B0604020202020204" pitchFamily="34" charset="0"/>
              <a:buChar char="•"/>
            </a:pPr>
            <a:r>
              <a:rPr lang="en-US" dirty="0"/>
              <a:t>The algorithm calculates an exponential moving average of the gradient and the squared gradient</a:t>
            </a:r>
          </a:p>
          <a:p>
            <a:pPr marL="285750" indent="-285750">
              <a:buFont typeface="Arial" panose="020B0604020202020204" pitchFamily="34" charset="0"/>
              <a:buChar char="•"/>
            </a:pPr>
            <a:r>
              <a:rPr lang="en-US" dirty="0"/>
              <a:t>SGD</a:t>
            </a:r>
          </a:p>
          <a:p>
            <a:pPr marL="742950" lvl="1" indent="-285750">
              <a:buFont typeface="Arial" panose="020B0604020202020204" pitchFamily="34" charset="0"/>
              <a:buChar char="•"/>
            </a:pPr>
            <a:r>
              <a:rPr lang="en-US" dirty="0"/>
              <a:t>Stochastic Gradient Descent</a:t>
            </a:r>
          </a:p>
          <a:p>
            <a:pPr marL="742950" lvl="1" indent="-285750">
              <a:buFont typeface="Arial" panose="020B0604020202020204" pitchFamily="34" charset="0"/>
              <a:buChar char="•"/>
            </a:pPr>
            <a:r>
              <a:rPr lang="en-US" dirty="0"/>
              <a:t>Maintains a single learning rate for all weight updates that does not change during training.</a:t>
            </a:r>
          </a:p>
          <a:p>
            <a:pPr marL="285750" indent="-285750">
              <a:buFont typeface="Arial" panose="020B0604020202020204" pitchFamily="34" charset="0"/>
              <a:buChar char="•"/>
            </a:pPr>
            <a:r>
              <a:rPr lang="en-US" dirty="0" err="1"/>
              <a:t>RMSProp</a:t>
            </a:r>
            <a:endParaRPr lang="en-US" dirty="0"/>
          </a:p>
          <a:p>
            <a:pPr marL="742950" lvl="1" indent="-285750">
              <a:buFont typeface="Arial" panose="020B0604020202020204" pitchFamily="34" charset="0"/>
              <a:buChar char="•"/>
            </a:pPr>
            <a:r>
              <a:rPr lang="en-US" dirty="0"/>
              <a:t>Root Mean Square Propagation </a:t>
            </a:r>
          </a:p>
        </p:txBody>
      </p:sp>
    </p:spTree>
    <p:extLst>
      <p:ext uri="{BB962C8B-B14F-4D97-AF65-F5344CB8AC3E}">
        <p14:creationId xmlns:p14="http://schemas.microsoft.com/office/powerpoint/2010/main" val="16404373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68DF6-5811-416A-938E-AB63EBEAD3D5}"/>
              </a:ext>
            </a:extLst>
          </p:cNvPr>
          <p:cNvSpPr>
            <a:spLocks noGrp="1"/>
          </p:cNvSpPr>
          <p:nvPr>
            <p:ph type="title"/>
          </p:nvPr>
        </p:nvSpPr>
        <p:spPr>
          <a:xfrm>
            <a:off x="704091" y="0"/>
            <a:ext cx="9905998" cy="1478570"/>
          </a:xfrm>
        </p:spPr>
        <p:txBody>
          <a:bodyPr/>
          <a:lstStyle/>
          <a:p>
            <a:r>
              <a:rPr lang="en-US" dirty="0"/>
              <a:t>Network architecture: kernel size</a:t>
            </a:r>
          </a:p>
        </p:txBody>
      </p:sp>
      <p:pic>
        <p:nvPicPr>
          <p:cNvPr id="5" name="Content Placeholder 4">
            <a:extLst>
              <a:ext uri="{FF2B5EF4-FFF2-40B4-BE49-F238E27FC236}">
                <a16:creationId xmlns:a16="http://schemas.microsoft.com/office/drawing/2014/main" id="{13B664FD-2D8B-4DB0-9F67-D5635D24B01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89552" y="990532"/>
            <a:ext cx="4770635" cy="2691433"/>
          </a:xfrm>
          <a:prstGeom prst="snip2DiagRect">
            <a:avLst>
              <a:gd name="adj1" fmla="val 0"/>
              <a:gd name="adj2" fmla="val 0"/>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7" name="Picture 6">
            <a:extLst>
              <a:ext uri="{FF2B5EF4-FFF2-40B4-BE49-F238E27FC236}">
                <a16:creationId xmlns:a16="http://schemas.microsoft.com/office/drawing/2014/main" id="{1D5726DF-1F99-4F84-AD7C-4778ED2803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89552" y="3934654"/>
            <a:ext cx="4770635" cy="2691433"/>
          </a:xfrm>
          <a:prstGeom prst="snip2DiagRect">
            <a:avLst>
              <a:gd name="adj1" fmla="val 0"/>
              <a:gd name="adj2" fmla="val 0"/>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5834201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2BBE3-9978-426A-B5E3-6E8947EA6ACE}"/>
              </a:ext>
            </a:extLst>
          </p:cNvPr>
          <p:cNvSpPr>
            <a:spLocks noGrp="1"/>
          </p:cNvSpPr>
          <p:nvPr>
            <p:ph type="title"/>
          </p:nvPr>
        </p:nvSpPr>
        <p:spPr/>
        <p:txBody>
          <a:bodyPr/>
          <a:lstStyle/>
          <a:p>
            <a:r>
              <a:rPr lang="en-US" dirty="0"/>
              <a:t>Flask Application</a:t>
            </a:r>
          </a:p>
        </p:txBody>
      </p:sp>
      <p:sp>
        <p:nvSpPr>
          <p:cNvPr id="3" name="Content Placeholder 2">
            <a:extLst>
              <a:ext uri="{FF2B5EF4-FFF2-40B4-BE49-F238E27FC236}">
                <a16:creationId xmlns:a16="http://schemas.microsoft.com/office/drawing/2014/main" id="{C941E92F-50BB-4B1F-86B2-9E87A657D1C3}"/>
              </a:ext>
            </a:extLst>
          </p:cNvPr>
          <p:cNvSpPr>
            <a:spLocks noGrp="1"/>
          </p:cNvSpPr>
          <p:nvPr>
            <p:ph idx="1"/>
          </p:nvPr>
        </p:nvSpPr>
        <p:spPr>
          <a:xfrm>
            <a:off x="1141412" y="2272251"/>
            <a:ext cx="9905999" cy="3705467"/>
          </a:xfrm>
        </p:spPr>
        <p:txBody>
          <a:bodyPr/>
          <a:lstStyle/>
          <a:p>
            <a:r>
              <a:rPr lang="en-US" dirty="0"/>
              <a:t>Python micro web framework to develop web applications</a:t>
            </a:r>
          </a:p>
          <a:p>
            <a:r>
              <a:rPr lang="en-US" dirty="0"/>
              <a:t>Connect frontend JavaScript with backend Python using templates and connect pages using route decorators</a:t>
            </a:r>
          </a:p>
          <a:p>
            <a:r>
              <a:rPr lang="en-US" dirty="0"/>
              <a:t>Upload files through upload bar, run each image in file through model, output graphics, and sort on local file system</a:t>
            </a:r>
          </a:p>
          <a:p>
            <a:r>
              <a:rPr lang="en-US" dirty="0"/>
              <a:t>Often used with MongoDB, possibly use for storing image metadata for future analysis</a:t>
            </a:r>
          </a:p>
          <a:p>
            <a:endParaRPr lang="en-US" dirty="0"/>
          </a:p>
        </p:txBody>
      </p:sp>
      <p:pic>
        <p:nvPicPr>
          <p:cNvPr id="4" name="Picture 2" descr="Image result for flask python">
            <a:extLst>
              <a:ext uri="{FF2B5EF4-FFF2-40B4-BE49-F238E27FC236}">
                <a16:creationId xmlns:a16="http://schemas.microsoft.com/office/drawing/2014/main" id="{46F642F1-7699-41F5-81EB-88470FDC70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8464" y="443354"/>
            <a:ext cx="4673504" cy="182889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5590518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ABB72-9E64-41EA-93DB-66A6BBC2412F}"/>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9293DFAF-2EF9-488F-869D-56401296AD82}"/>
              </a:ext>
            </a:extLst>
          </p:cNvPr>
          <p:cNvSpPr>
            <a:spLocks noGrp="1"/>
          </p:cNvSpPr>
          <p:nvPr>
            <p:ph idx="1"/>
          </p:nvPr>
        </p:nvSpPr>
        <p:spPr>
          <a:xfrm>
            <a:off x="1141412" y="1961322"/>
            <a:ext cx="9905999" cy="4278160"/>
          </a:xfrm>
        </p:spPr>
        <p:txBody>
          <a:bodyPr>
            <a:normAutofit lnSpcReduction="10000"/>
          </a:bodyPr>
          <a:lstStyle/>
          <a:p>
            <a:r>
              <a:rPr lang="en-US" dirty="0"/>
              <a:t>Endangered Species Act of 1973: </a:t>
            </a:r>
            <a:r>
              <a:rPr lang="en-US" i="1" dirty="0"/>
              <a:t>Section 2(a)(2)</a:t>
            </a:r>
          </a:p>
          <a:p>
            <a:pPr lvl="1"/>
            <a:r>
              <a:rPr lang="en-US" dirty="0"/>
              <a:t>“The policy of Congress that all Federal departments and agencies shall seek to conserve endangered species and threatened species and shall utilize their authorities in furtherance of the purposes of this Act.”</a:t>
            </a:r>
          </a:p>
          <a:p>
            <a:r>
              <a:rPr lang="en-US" dirty="0"/>
              <a:t>Expenditures on endangered species conservation plans total more than $800 million annually and include 218 plant species</a:t>
            </a:r>
          </a:p>
          <a:p>
            <a:r>
              <a:rPr lang="en-US" dirty="0"/>
              <a:t>Department of Defense (DoD) has the highest density of endangered species of any other federal agency, with 340 out of 420 large military installations requiring active conservation management plans to protect 492 listed species (274 animals, 218 plants).</a:t>
            </a:r>
          </a:p>
        </p:txBody>
      </p:sp>
    </p:spTree>
    <p:extLst>
      <p:ext uri="{BB962C8B-B14F-4D97-AF65-F5344CB8AC3E}">
        <p14:creationId xmlns:p14="http://schemas.microsoft.com/office/powerpoint/2010/main" val="21320192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ABB72-9E64-41EA-93DB-66A6BBC2412F}"/>
              </a:ext>
            </a:extLst>
          </p:cNvPr>
          <p:cNvSpPr>
            <a:spLocks noGrp="1"/>
          </p:cNvSpPr>
          <p:nvPr>
            <p:ph type="title"/>
          </p:nvPr>
        </p:nvSpPr>
        <p:spPr>
          <a:xfrm>
            <a:off x="1143001" y="287214"/>
            <a:ext cx="9905998" cy="1478570"/>
          </a:xfrm>
        </p:spPr>
        <p:txBody>
          <a:bodyPr/>
          <a:lstStyle/>
          <a:p>
            <a:r>
              <a:rPr lang="en-US" dirty="0"/>
              <a:t>Problem statement</a:t>
            </a:r>
          </a:p>
        </p:txBody>
      </p:sp>
      <p:sp>
        <p:nvSpPr>
          <p:cNvPr id="3" name="Content Placeholder 2">
            <a:extLst>
              <a:ext uri="{FF2B5EF4-FFF2-40B4-BE49-F238E27FC236}">
                <a16:creationId xmlns:a16="http://schemas.microsoft.com/office/drawing/2014/main" id="{9293DFAF-2EF9-488F-869D-56401296AD82}"/>
              </a:ext>
            </a:extLst>
          </p:cNvPr>
          <p:cNvSpPr>
            <a:spLocks noGrp="1"/>
          </p:cNvSpPr>
          <p:nvPr>
            <p:ph idx="1"/>
          </p:nvPr>
        </p:nvSpPr>
        <p:spPr>
          <a:xfrm>
            <a:off x="731561" y="1431236"/>
            <a:ext cx="7048431" cy="4916556"/>
          </a:xfrm>
        </p:spPr>
        <p:txBody>
          <a:bodyPr>
            <a:normAutofit fontScale="92500" lnSpcReduction="20000"/>
          </a:bodyPr>
          <a:lstStyle/>
          <a:p>
            <a:r>
              <a:rPr lang="en-US" dirty="0"/>
              <a:t>Large amounts of available images and data are ignored or overlooked due to lack of automation, manpower, and resources</a:t>
            </a:r>
          </a:p>
          <a:p>
            <a:r>
              <a:rPr lang="en-US" dirty="0"/>
              <a:t>Previously developed CNN models have good accuracy with leaves on white backgrounds (Flavia Dataset), not tested with natural background</a:t>
            </a:r>
          </a:p>
          <a:p>
            <a:r>
              <a:rPr lang="en-US" dirty="0"/>
              <a:t>The most popular current applications for planet identification still suffer from inabilities to deal with cluttered backgrounds and have single uploads</a:t>
            </a:r>
          </a:p>
          <a:p>
            <a:r>
              <a:rPr lang="en-US" dirty="0"/>
              <a:t>Project focus is to save conservation resources by developing a simple automated system for uploading large folders of images, identifying species in images, and sorting based on prediction</a:t>
            </a:r>
          </a:p>
          <a:p>
            <a:endParaRPr lang="en-US" dirty="0"/>
          </a:p>
        </p:txBody>
      </p:sp>
      <p:pic>
        <p:nvPicPr>
          <p:cNvPr id="6146" name="Picture 2" descr="Image result for flavia dataset">
            <a:extLst>
              <a:ext uri="{FF2B5EF4-FFF2-40B4-BE49-F238E27FC236}">
                <a16:creationId xmlns:a16="http://schemas.microsoft.com/office/drawing/2014/main" id="{39333D18-8347-4D38-82C9-E507BFE5D2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38051" y="1605997"/>
            <a:ext cx="3314700" cy="422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14447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D54C1-C6A6-4E79-A42E-3F2752A73201}"/>
              </a:ext>
            </a:extLst>
          </p:cNvPr>
          <p:cNvSpPr>
            <a:spLocks noGrp="1"/>
          </p:cNvSpPr>
          <p:nvPr>
            <p:ph type="title"/>
          </p:nvPr>
        </p:nvSpPr>
        <p:spPr>
          <a:xfrm>
            <a:off x="1143001" y="384913"/>
            <a:ext cx="9905998" cy="1478570"/>
          </a:xfrm>
        </p:spPr>
        <p:txBody>
          <a:bodyPr/>
          <a:lstStyle/>
          <a:p>
            <a:r>
              <a:rPr lang="en-US" dirty="0" err="1"/>
              <a:t>DataSet</a:t>
            </a:r>
            <a:endParaRPr lang="en-US" dirty="0"/>
          </a:p>
        </p:txBody>
      </p:sp>
      <p:sp>
        <p:nvSpPr>
          <p:cNvPr id="3" name="Content Placeholder 2">
            <a:extLst>
              <a:ext uri="{FF2B5EF4-FFF2-40B4-BE49-F238E27FC236}">
                <a16:creationId xmlns:a16="http://schemas.microsoft.com/office/drawing/2014/main" id="{9B300C79-6C7B-4D7A-B6A1-8F6C55BE5100}"/>
              </a:ext>
            </a:extLst>
          </p:cNvPr>
          <p:cNvSpPr>
            <a:spLocks noGrp="1"/>
          </p:cNvSpPr>
          <p:nvPr>
            <p:ph idx="1"/>
          </p:nvPr>
        </p:nvSpPr>
        <p:spPr>
          <a:xfrm>
            <a:off x="834888" y="1643270"/>
            <a:ext cx="6046698" cy="4772885"/>
          </a:xfrm>
        </p:spPr>
        <p:txBody>
          <a:bodyPr>
            <a:normAutofit/>
          </a:bodyPr>
          <a:lstStyle/>
          <a:p>
            <a:r>
              <a:rPr lang="en-US" dirty="0"/>
              <a:t>Kaggle Plant Seedlings Classification Dataset</a:t>
            </a:r>
          </a:p>
          <a:p>
            <a:r>
              <a:rPr lang="en-US" dirty="0"/>
              <a:t>12 species in pre-split training/testing datasets</a:t>
            </a:r>
          </a:p>
          <a:p>
            <a:r>
              <a:rPr lang="en-US" dirty="0"/>
              <a:t>4750 training images</a:t>
            </a:r>
          </a:p>
          <a:p>
            <a:r>
              <a:rPr lang="en-US" dirty="0"/>
              <a:t>794 testing images</a:t>
            </a:r>
          </a:p>
          <a:p>
            <a:r>
              <a:rPr lang="en-US" dirty="0"/>
              <a:t>Testing set is not labelled </a:t>
            </a:r>
          </a:p>
          <a:p>
            <a:r>
              <a:rPr lang="en-US" dirty="0"/>
              <a:t>Uneven class distribution</a:t>
            </a:r>
          </a:p>
          <a:p>
            <a:endParaRPr lang="en-US" dirty="0"/>
          </a:p>
          <a:p>
            <a:endParaRPr lang="en-US" dirty="0"/>
          </a:p>
        </p:txBody>
      </p:sp>
      <p:pic>
        <p:nvPicPr>
          <p:cNvPr id="7" name="Picture 6">
            <a:extLst>
              <a:ext uri="{FF2B5EF4-FFF2-40B4-BE49-F238E27FC236}">
                <a16:creationId xmlns:a16="http://schemas.microsoft.com/office/drawing/2014/main" id="{4A187DF6-6691-4C31-AA31-AA9D9521E7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39596" y="1124198"/>
            <a:ext cx="2334485" cy="2334485"/>
          </a:xfrm>
          <a:prstGeom prst="rect">
            <a:avLst/>
          </a:prstGeom>
        </p:spPr>
      </p:pic>
      <p:pic>
        <p:nvPicPr>
          <p:cNvPr id="11" name="Picture 10">
            <a:extLst>
              <a:ext uri="{FF2B5EF4-FFF2-40B4-BE49-F238E27FC236}">
                <a16:creationId xmlns:a16="http://schemas.microsoft.com/office/drawing/2014/main" id="{4009067E-34D3-4160-8A10-3140087615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32095" y="4081670"/>
            <a:ext cx="2335715" cy="2334486"/>
          </a:xfrm>
          <a:prstGeom prst="rect">
            <a:avLst/>
          </a:prstGeom>
        </p:spPr>
      </p:pic>
      <p:pic>
        <p:nvPicPr>
          <p:cNvPr id="13" name="Picture 12">
            <a:extLst>
              <a:ext uri="{FF2B5EF4-FFF2-40B4-BE49-F238E27FC236}">
                <a16:creationId xmlns:a16="http://schemas.microsoft.com/office/drawing/2014/main" id="{910ED7C1-82E2-4E75-8F9C-241CF0B5AFB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39597" y="4081670"/>
            <a:ext cx="2334486" cy="2334486"/>
          </a:xfrm>
          <a:prstGeom prst="rect">
            <a:avLst/>
          </a:prstGeom>
        </p:spPr>
      </p:pic>
      <p:pic>
        <p:nvPicPr>
          <p:cNvPr id="17" name="Picture 16">
            <a:extLst>
              <a:ext uri="{FF2B5EF4-FFF2-40B4-BE49-F238E27FC236}">
                <a16:creationId xmlns:a16="http://schemas.microsoft.com/office/drawing/2014/main" id="{7A54CB5E-239E-4FA5-873F-73312F51407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32091" y="1124198"/>
            <a:ext cx="2334485" cy="2334485"/>
          </a:xfrm>
          <a:prstGeom prst="rect">
            <a:avLst/>
          </a:prstGeom>
        </p:spPr>
      </p:pic>
    </p:spTree>
    <p:extLst>
      <p:ext uri="{BB962C8B-B14F-4D97-AF65-F5344CB8AC3E}">
        <p14:creationId xmlns:p14="http://schemas.microsoft.com/office/powerpoint/2010/main" val="26171518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5EEB4-3828-4FDC-8560-27E674881DA0}"/>
              </a:ext>
            </a:extLst>
          </p:cNvPr>
          <p:cNvSpPr>
            <a:spLocks noGrp="1"/>
          </p:cNvSpPr>
          <p:nvPr>
            <p:ph type="title"/>
          </p:nvPr>
        </p:nvSpPr>
        <p:spPr>
          <a:xfrm>
            <a:off x="990601" y="205563"/>
            <a:ext cx="9905998" cy="854611"/>
          </a:xfrm>
        </p:spPr>
        <p:txBody>
          <a:bodyPr/>
          <a:lstStyle/>
          <a:p>
            <a:r>
              <a:rPr lang="en-US" dirty="0"/>
              <a:t>Data Augmentation</a:t>
            </a:r>
          </a:p>
        </p:txBody>
      </p:sp>
      <p:pic>
        <p:nvPicPr>
          <p:cNvPr id="7" name="Content Placeholder 6">
            <a:extLst>
              <a:ext uri="{FF2B5EF4-FFF2-40B4-BE49-F238E27FC236}">
                <a16:creationId xmlns:a16="http://schemas.microsoft.com/office/drawing/2014/main" id="{94B22350-2A3F-4F7C-BDB9-949AC0E0A20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bwMode="auto">
          <a:xfrm>
            <a:off x="5943600" y="709759"/>
            <a:ext cx="5786379" cy="575730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5" name="AutoShape 4" descr="C:\Users\sjcrum\AppData\Local\Microsoft\Windows\INetCache\Content.MSO\pptF142.tmp">
            <a:extLst>
              <a:ext uri="{FF2B5EF4-FFF2-40B4-BE49-F238E27FC236}">
                <a16:creationId xmlns:a16="http://schemas.microsoft.com/office/drawing/2014/main" id="{044BF684-6CBC-4BD1-8446-6D68736D6D2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9" name="Picture 8">
            <a:extLst>
              <a:ext uri="{FF2B5EF4-FFF2-40B4-BE49-F238E27FC236}">
                <a16:creationId xmlns:a16="http://schemas.microsoft.com/office/drawing/2014/main" id="{DF64306B-E8FE-484C-A599-91BFB2015C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357" y="3276600"/>
            <a:ext cx="4883438" cy="319046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1" name="TextBox 10">
            <a:extLst>
              <a:ext uri="{FF2B5EF4-FFF2-40B4-BE49-F238E27FC236}">
                <a16:creationId xmlns:a16="http://schemas.microsoft.com/office/drawing/2014/main" id="{773DD4F5-E661-4280-B09E-28E8D314C58E}"/>
              </a:ext>
            </a:extLst>
          </p:cNvPr>
          <p:cNvSpPr txBox="1"/>
          <p:nvPr/>
        </p:nvSpPr>
        <p:spPr>
          <a:xfrm>
            <a:off x="462022" y="1060174"/>
            <a:ext cx="4992774" cy="2031325"/>
          </a:xfrm>
          <a:prstGeom prst="rect">
            <a:avLst/>
          </a:prstGeom>
          <a:noFill/>
        </p:spPr>
        <p:txBody>
          <a:bodyPr wrap="square" rtlCol="0">
            <a:spAutoFit/>
          </a:bodyPr>
          <a:lstStyle/>
          <a:p>
            <a:pPr marL="285750" indent="-285750">
              <a:buFont typeface="Arial" panose="020B0604020202020204" pitchFamily="34" charset="0"/>
              <a:buChar char="•"/>
            </a:pPr>
            <a:r>
              <a:rPr lang="en-US" dirty="0"/>
              <a:t>All Images were rotated 90˚, 180˚, and 270˚</a:t>
            </a:r>
          </a:p>
          <a:p>
            <a:endParaRPr lang="en-US" dirty="0"/>
          </a:p>
          <a:p>
            <a:pPr marL="285750" indent="-285750">
              <a:buFont typeface="Arial" panose="020B0604020202020204" pitchFamily="34" charset="0"/>
              <a:buChar char="•"/>
            </a:pPr>
            <a:r>
              <a:rPr lang="en-US" dirty="0"/>
              <a:t>Some were horizontally flipped and vertically flipped to create more uniform class distributions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50867 total images from original training set: 32429 training,10809 testing, 7629 validation</a:t>
            </a:r>
          </a:p>
        </p:txBody>
      </p:sp>
    </p:spTree>
    <p:extLst>
      <p:ext uri="{BB962C8B-B14F-4D97-AF65-F5344CB8AC3E}">
        <p14:creationId xmlns:p14="http://schemas.microsoft.com/office/powerpoint/2010/main" val="35039751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C8B8D-1E54-4113-92DD-B8540437C875}"/>
              </a:ext>
            </a:extLst>
          </p:cNvPr>
          <p:cNvSpPr>
            <a:spLocks noGrp="1"/>
          </p:cNvSpPr>
          <p:nvPr>
            <p:ph type="title"/>
          </p:nvPr>
        </p:nvSpPr>
        <p:spPr/>
        <p:txBody>
          <a:bodyPr/>
          <a:lstStyle/>
          <a:p>
            <a:r>
              <a:rPr lang="en-US" dirty="0"/>
              <a:t>Image preprocessing: Normalization</a:t>
            </a:r>
          </a:p>
        </p:txBody>
      </p:sp>
      <p:sp>
        <p:nvSpPr>
          <p:cNvPr id="3" name="Content Placeholder 2">
            <a:extLst>
              <a:ext uri="{FF2B5EF4-FFF2-40B4-BE49-F238E27FC236}">
                <a16:creationId xmlns:a16="http://schemas.microsoft.com/office/drawing/2014/main" id="{4DCD483A-B6C6-4220-8A3D-61FEDADE6FA6}"/>
              </a:ext>
            </a:extLst>
          </p:cNvPr>
          <p:cNvSpPr>
            <a:spLocks noGrp="1"/>
          </p:cNvSpPr>
          <p:nvPr>
            <p:ph idx="1"/>
          </p:nvPr>
        </p:nvSpPr>
        <p:spPr/>
        <p:txBody>
          <a:bodyPr>
            <a:normAutofit/>
          </a:bodyPr>
          <a:lstStyle/>
          <a:p>
            <a:r>
              <a:rPr lang="en-US" dirty="0"/>
              <a:t>Rescaling pixel values from [0,255] to [0,1]</a:t>
            </a:r>
          </a:p>
          <a:p>
            <a:r>
              <a:rPr lang="en-US" dirty="0"/>
              <a:t>Ideal for each feature to have a similar range so that the gradients in backpropagation don't go out of control</a:t>
            </a:r>
          </a:p>
        </p:txBody>
      </p:sp>
      <p:sp>
        <p:nvSpPr>
          <p:cNvPr id="5" name="AutoShape 3" descr="I_{N}=(I-{\text{Min}}){\frac  {{\text{newMax}}-{\text{newMin}}}{{\text{Max}}-{\text{Min}}}}+{\text{newMin}}">
            <a:extLst>
              <a:ext uri="{FF2B5EF4-FFF2-40B4-BE49-F238E27FC236}">
                <a16:creationId xmlns:a16="http://schemas.microsoft.com/office/drawing/2014/main" id="{1B8BD54E-7B78-4B51-B9C3-71D1168A404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457136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77F2C-ED4A-425D-BCC0-B90B7776F86A}"/>
              </a:ext>
            </a:extLst>
          </p:cNvPr>
          <p:cNvSpPr>
            <a:spLocks noGrp="1"/>
          </p:cNvSpPr>
          <p:nvPr>
            <p:ph type="title"/>
          </p:nvPr>
        </p:nvSpPr>
        <p:spPr/>
        <p:txBody>
          <a:bodyPr/>
          <a:lstStyle/>
          <a:p>
            <a:r>
              <a:rPr lang="en-US" dirty="0"/>
              <a:t>Image preprocessing: Masking</a:t>
            </a:r>
          </a:p>
        </p:txBody>
      </p:sp>
      <p:sp>
        <p:nvSpPr>
          <p:cNvPr id="3" name="Content Placeholder 2">
            <a:extLst>
              <a:ext uri="{FF2B5EF4-FFF2-40B4-BE49-F238E27FC236}">
                <a16:creationId xmlns:a16="http://schemas.microsoft.com/office/drawing/2014/main" id="{247EA96E-9B53-4558-80AC-5CEAE57CC992}"/>
              </a:ext>
            </a:extLst>
          </p:cNvPr>
          <p:cNvSpPr>
            <a:spLocks noGrp="1"/>
          </p:cNvSpPr>
          <p:nvPr>
            <p:ph idx="1"/>
          </p:nvPr>
        </p:nvSpPr>
        <p:spPr>
          <a:xfrm>
            <a:off x="861392" y="1762539"/>
            <a:ext cx="6946140" cy="4028662"/>
          </a:xfrm>
        </p:spPr>
        <p:txBody>
          <a:bodyPr/>
          <a:lstStyle/>
          <a:p>
            <a:r>
              <a:rPr lang="en-US" dirty="0"/>
              <a:t>Change </a:t>
            </a:r>
            <a:r>
              <a:rPr lang="en-US" dirty="0" err="1"/>
              <a:t>colorspaces</a:t>
            </a:r>
            <a:r>
              <a:rPr lang="en-US" dirty="0"/>
              <a:t> from BGR (Blue, Green, Red) to HSV (Hue, Saturation, Value)</a:t>
            </a:r>
          </a:p>
          <a:p>
            <a:pPr lvl="1"/>
            <a:r>
              <a:rPr lang="en-US" dirty="0"/>
              <a:t>In OpenCV, Hue range is [0,179], Saturation range is [0,255] and Value range is [0,255].  </a:t>
            </a:r>
          </a:p>
          <a:p>
            <a:r>
              <a:rPr lang="en-US" dirty="0"/>
              <a:t>Threshold the HSV image for a range of green color</a:t>
            </a:r>
          </a:p>
          <a:p>
            <a:pPr lvl="1"/>
            <a:r>
              <a:rPr lang="en-US" dirty="0"/>
              <a:t>Chosen range: (40, 0, 0) to (110, 255, 200)</a:t>
            </a:r>
          </a:p>
          <a:p>
            <a:pPr lvl="1"/>
            <a:endParaRPr lang="en-US" dirty="0"/>
          </a:p>
          <a:p>
            <a:endParaRPr lang="en-US" dirty="0"/>
          </a:p>
        </p:txBody>
      </p:sp>
      <p:pic>
        <p:nvPicPr>
          <p:cNvPr id="5" name="Picture 4">
            <a:extLst>
              <a:ext uri="{FF2B5EF4-FFF2-40B4-BE49-F238E27FC236}">
                <a16:creationId xmlns:a16="http://schemas.microsoft.com/office/drawing/2014/main" id="{219E31D9-7C0A-47EC-BF06-A2FCBE2903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6411" y="2013434"/>
            <a:ext cx="2793521" cy="3777767"/>
          </a:xfrm>
          <a:prstGeom prst="rect">
            <a:avLst/>
          </a:prstGeom>
        </p:spPr>
      </p:pic>
      <p:sp>
        <p:nvSpPr>
          <p:cNvPr id="6" name="Rectangle 5">
            <a:extLst>
              <a:ext uri="{FF2B5EF4-FFF2-40B4-BE49-F238E27FC236}">
                <a16:creationId xmlns:a16="http://schemas.microsoft.com/office/drawing/2014/main" id="{60A5F52E-0BD4-440E-B3A2-D4EFC69B905A}"/>
              </a:ext>
            </a:extLst>
          </p:cNvPr>
          <p:cNvSpPr/>
          <p:nvPr/>
        </p:nvSpPr>
        <p:spPr>
          <a:xfrm>
            <a:off x="9229060" y="5071730"/>
            <a:ext cx="818707" cy="53162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42549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754D2-7E6D-47F3-9056-BAFE5A998D49}"/>
              </a:ext>
            </a:extLst>
          </p:cNvPr>
          <p:cNvSpPr>
            <a:spLocks noGrp="1"/>
          </p:cNvSpPr>
          <p:nvPr>
            <p:ph type="title"/>
          </p:nvPr>
        </p:nvSpPr>
        <p:spPr>
          <a:xfrm>
            <a:off x="1141413" y="443478"/>
            <a:ext cx="9905998" cy="1478570"/>
          </a:xfrm>
        </p:spPr>
        <p:txBody>
          <a:bodyPr/>
          <a:lstStyle/>
          <a:p>
            <a:r>
              <a:rPr lang="en-US" dirty="0"/>
              <a:t>Image preprocessing: Median Blur</a:t>
            </a:r>
          </a:p>
        </p:txBody>
      </p:sp>
      <p:sp>
        <p:nvSpPr>
          <p:cNvPr id="3" name="Content Placeholder 2">
            <a:extLst>
              <a:ext uri="{FF2B5EF4-FFF2-40B4-BE49-F238E27FC236}">
                <a16:creationId xmlns:a16="http://schemas.microsoft.com/office/drawing/2014/main" id="{4B9875BA-47D2-442D-AC3A-6D64653FB620}"/>
              </a:ext>
            </a:extLst>
          </p:cNvPr>
          <p:cNvSpPr>
            <a:spLocks noGrp="1"/>
          </p:cNvSpPr>
          <p:nvPr>
            <p:ph idx="1"/>
          </p:nvPr>
        </p:nvSpPr>
        <p:spPr>
          <a:xfrm>
            <a:off x="1141413" y="2197289"/>
            <a:ext cx="5600581" cy="4285397"/>
          </a:xfrm>
        </p:spPr>
        <p:txBody>
          <a:bodyPr>
            <a:normAutofit/>
          </a:bodyPr>
          <a:lstStyle/>
          <a:p>
            <a:r>
              <a:rPr lang="en-US" dirty="0"/>
              <a:t>Computes median of all pixels under the kernel window and central pixel is replaced with this value</a:t>
            </a:r>
          </a:p>
          <a:p>
            <a:r>
              <a:rPr lang="en-US" dirty="0"/>
              <a:t>Highly effective in removing salt-and-pepper noise</a:t>
            </a:r>
          </a:p>
          <a:p>
            <a:r>
              <a:rPr lang="en-US" dirty="0"/>
              <a:t>15x15 kernel chosen for images</a:t>
            </a:r>
          </a:p>
        </p:txBody>
      </p:sp>
      <p:pic>
        <p:nvPicPr>
          <p:cNvPr id="5" name="Picture 4">
            <a:extLst>
              <a:ext uri="{FF2B5EF4-FFF2-40B4-BE49-F238E27FC236}">
                <a16:creationId xmlns:a16="http://schemas.microsoft.com/office/drawing/2014/main" id="{BC54200D-8908-4854-8255-3B3DE2AA4B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34567" y="1710662"/>
            <a:ext cx="3201945" cy="1698863"/>
          </a:xfrm>
          <a:prstGeom prst="rect">
            <a:avLst/>
          </a:prstGeom>
        </p:spPr>
      </p:pic>
      <p:pic>
        <p:nvPicPr>
          <p:cNvPr id="8" name="Picture 7">
            <a:extLst>
              <a:ext uri="{FF2B5EF4-FFF2-40B4-BE49-F238E27FC236}">
                <a16:creationId xmlns:a16="http://schemas.microsoft.com/office/drawing/2014/main" id="{5D059ED4-A8C6-4774-8307-564DC2EEAE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5358" y="1710662"/>
            <a:ext cx="1698863" cy="1698863"/>
          </a:xfrm>
          <a:prstGeom prst="rect">
            <a:avLst/>
          </a:prstGeom>
        </p:spPr>
      </p:pic>
      <p:pic>
        <p:nvPicPr>
          <p:cNvPr id="1030" name="Picture 6" descr="Image result for median filtering">
            <a:extLst>
              <a:ext uri="{FF2B5EF4-FFF2-40B4-BE49-F238E27FC236}">
                <a16:creationId xmlns:a16="http://schemas.microsoft.com/office/drawing/2014/main" id="{A3ED4A4B-957E-4BBF-B921-B6D5EF32B39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78472" y="3714348"/>
            <a:ext cx="5058039" cy="29844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96710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F7A557-9BFD-4EBB-AB7F-F97E776AC1D1}"/>
              </a:ext>
            </a:extLst>
          </p:cNvPr>
          <p:cNvSpPr>
            <a:spLocks noGrp="1"/>
          </p:cNvSpPr>
          <p:nvPr>
            <p:ph type="title"/>
          </p:nvPr>
        </p:nvSpPr>
        <p:spPr>
          <a:xfrm>
            <a:off x="874643" y="211647"/>
            <a:ext cx="9905998" cy="1478570"/>
          </a:xfrm>
        </p:spPr>
        <p:txBody>
          <a:bodyPr/>
          <a:lstStyle/>
          <a:p>
            <a:r>
              <a:rPr lang="en-US" dirty="0"/>
              <a:t>Image Preprocessing Results</a:t>
            </a:r>
          </a:p>
        </p:txBody>
      </p:sp>
      <p:pic>
        <p:nvPicPr>
          <p:cNvPr id="9" name="Picture 8">
            <a:extLst>
              <a:ext uri="{FF2B5EF4-FFF2-40B4-BE49-F238E27FC236}">
                <a16:creationId xmlns:a16="http://schemas.microsoft.com/office/drawing/2014/main" id="{F5493C25-0C32-43CD-B3D6-45840B2CA2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9841" y="1459209"/>
            <a:ext cx="5413749" cy="1611959"/>
          </a:xfrm>
          <a:prstGeom prst="snip2DiagRect">
            <a:avLst>
              <a:gd name="adj1" fmla="val 0"/>
              <a:gd name="adj2" fmla="val 0"/>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13" name="Picture 12">
            <a:extLst>
              <a:ext uri="{FF2B5EF4-FFF2-40B4-BE49-F238E27FC236}">
                <a16:creationId xmlns:a16="http://schemas.microsoft.com/office/drawing/2014/main" id="{BC1BF2CD-EBD6-40C8-97FD-6A0E601121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8411" y="1459209"/>
            <a:ext cx="5413748" cy="1611959"/>
          </a:xfrm>
          <a:prstGeom prst="snip2DiagRect">
            <a:avLst>
              <a:gd name="adj1" fmla="val 0"/>
              <a:gd name="adj2" fmla="val 0"/>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15" name="Picture 14">
            <a:extLst>
              <a:ext uri="{FF2B5EF4-FFF2-40B4-BE49-F238E27FC236}">
                <a16:creationId xmlns:a16="http://schemas.microsoft.com/office/drawing/2014/main" id="{9EA08C8F-4C7A-41DA-9DFD-3BC525A8EF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841" y="3274361"/>
            <a:ext cx="5413748" cy="1611959"/>
          </a:xfrm>
          <a:prstGeom prst="snip2DiagRect">
            <a:avLst>
              <a:gd name="adj1" fmla="val 0"/>
              <a:gd name="adj2" fmla="val 0"/>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17" name="Picture 16">
            <a:extLst>
              <a:ext uri="{FF2B5EF4-FFF2-40B4-BE49-F238E27FC236}">
                <a16:creationId xmlns:a16="http://schemas.microsoft.com/office/drawing/2014/main" id="{18A40C7C-B83C-45D3-B5A6-CBD97A140F2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58411" y="3274361"/>
            <a:ext cx="5413748" cy="1611959"/>
          </a:xfrm>
          <a:prstGeom prst="snip2DiagRect">
            <a:avLst>
              <a:gd name="adj1" fmla="val 0"/>
              <a:gd name="adj2" fmla="val 0"/>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19" name="Picture 18">
            <a:extLst>
              <a:ext uri="{FF2B5EF4-FFF2-40B4-BE49-F238E27FC236}">
                <a16:creationId xmlns:a16="http://schemas.microsoft.com/office/drawing/2014/main" id="{D4CCA37B-A335-4D85-B156-2FBD4C27E26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9841" y="5089513"/>
            <a:ext cx="5413748" cy="1611959"/>
          </a:xfrm>
          <a:prstGeom prst="snip2DiagRect">
            <a:avLst>
              <a:gd name="adj1" fmla="val 0"/>
              <a:gd name="adj2" fmla="val 0"/>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21" name="Picture 20">
            <a:extLst>
              <a:ext uri="{FF2B5EF4-FFF2-40B4-BE49-F238E27FC236}">
                <a16:creationId xmlns:a16="http://schemas.microsoft.com/office/drawing/2014/main" id="{A98F255F-EE83-4B29-96F8-0FF43787D4A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58411" y="5089513"/>
            <a:ext cx="5413748" cy="1611959"/>
          </a:xfrm>
          <a:prstGeom prst="snip2DiagRect">
            <a:avLst>
              <a:gd name="adj1" fmla="val 0"/>
              <a:gd name="adj2" fmla="val 0"/>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86594389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Template>
  <TotalTime>13858</TotalTime>
  <Words>673</Words>
  <Application>Microsoft Office PowerPoint</Application>
  <PresentationFormat>Widescreen</PresentationFormat>
  <Paragraphs>91</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Trebuchet MS</vt:lpstr>
      <vt:lpstr>Tw Cen MT</vt:lpstr>
      <vt:lpstr>Circuit</vt:lpstr>
      <vt:lpstr>Plant species identification using computer vision</vt:lpstr>
      <vt:lpstr>Introduction</vt:lpstr>
      <vt:lpstr>Problem statement</vt:lpstr>
      <vt:lpstr>DataSet</vt:lpstr>
      <vt:lpstr>Data Augmentation</vt:lpstr>
      <vt:lpstr>Image preprocessing: Normalization</vt:lpstr>
      <vt:lpstr>Image preprocessing: Masking</vt:lpstr>
      <vt:lpstr>Image preprocessing: Median Blur</vt:lpstr>
      <vt:lpstr>Image Preprocessing Results</vt:lpstr>
      <vt:lpstr>Neural Networks</vt:lpstr>
      <vt:lpstr>Initial CNN Results</vt:lpstr>
      <vt:lpstr>Network architecture: Layers</vt:lpstr>
      <vt:lpstr>Network architecture: Optimizer</vt:lpstr>
      <vt:lpstr>Network architecture: kernel size</vt:lpstr>
      <vt:lpstr>Flask Application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Plant species identification using computer vision</dc:title>
  <dc:creator>sjcrum</dc:creator>
  <cp:lastModifiedBy>sjcrum</cp:lastModifiedBy>
  <cp:revision>64</cp:revision>
  <dcterms:created xsi:type="dcterms:W3CDTF">2018-10-14T21:50:31Z</dcterms:created>
  <dcterms:modified xsi:type="dcterms:W3CDTF">2018-12-02T21:25:57Z</dcterms:modified>
</cp:coreProperties>
</file>

<file path=docProps/thumbnail.jpeg>
</file>